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Economica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Poppins"/>
      <p:regular r:id="rId72"/>
      <p:bold r:id="rId73"/>
      <p:italic r:id="rId74"/>
      <p:boldItalic r:id="rId75"/>
    </p:embeddedFont>
    <p:embeddedFont>
      <p:font typeface="Helvetica Neue"/>
      <p:regular r:id="rId76"/>
      <p:bold r:id="rId77"/>
      <p:italic r:id="rId78"/>
      <p:boldItalic r:id="rId79"/>
    </p:embeddedFont>
    <p:embeddedFont>
      <p:font typeface="Montserrat ExtraBold"/>
      <p:bold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ontserratExtraBold-bold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oppins-bold.fntdata"/><Relationship Id="rId72" Type="http://schemas.openxmlformats.org/officeDocument/2006/relationships/font" Target="fonts/Poppins-regular.fntdata"/><Relationship Id="rId31" Type="http://schemas.openxmlformats.org/officeDocument/2006/relationships/slide" Target="slides/slide26.xml"/><Relationship Id="rId75" Type="http://schemas.openxmlformats.org/officeDocument/2006/relationships/font" Target="fonts/Poppins-boldItalic.fntdata"/><Relationship Id="rId30" Type="http://schemas.openxmlformats.org/officeDocument/2006/relationships/slide" Target="slides/slide25.xml"/><Relationship Id="rId74" Type="http://schemas.openxmlformats.org/officeDocument/2006/relationships/font" Target="fonts/Poppins-italic.fntdata"/><Relationship Id="rId33" Type="http://schemas.openxmlformats.org/officeDocument/2006/relationships/slide" Target="slides/slide28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7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30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-italic.fntdata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conomica-italic.fntdata"/><Relationship Id="rId61" Type="http://schemas.openxmlformats.org/officeDocument/2006/relationships/font" Target="fonts/Economica-bold.fntdata"/><Relationship Id="rId20" Type="http://schemas.openxmlformats.org/officeDocument/2006/relationships/slide" Target="slides/slide15.xml"/><Relationship Id="rId64" Type="http://schemas.openxmlformats.org/officeDocument/2006/relationships/font" Target="fonts/Lato-regular.fntdata"/><Relationship Id="rId63" Type="http://schemas.openxmlformats.org/officeDocument/2006/relationships/font" Target="fonts/Economica-boldItalic.fntdata"/><Relationship Id="rId22" Type="http://schemas.openxmlformats.org/officeDocument/2006/relationships/slide" Target="slides/slide17.xml"/><Relationship Id="rId66" Type="http://schemas.openxmlformats.org/officeDocument/2006/relationships/font" Target="fonts/Lato-italic.fntdata"/><Relationship Id="rId21" Type="http://schemas.openxmlformats.org/officeDocument/2006/relationships/slide" Target="slides/slide16.xml"/><Relationship Id="rId65" Type="http://schemas.openxmlformats.org/officeDocument/2006/relationships/font" Target="fonts/Lato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font" Target="fonts/Lato-boldItalic.fntdata"/><Relationship Id="rId60" Type="http://schemas.openxmlformats.org/officeDocument/2006/relationships/font" Target="fonts/Economic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d1256aa0c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d1256aa0c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51e971eab_0_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d51e971eab_0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1e971eab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d51e971eab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1e971eab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d51e971eab_0_2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1e971ea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1e971ea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1e971eab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d51e971eab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51e971eab_0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d51e971eab_0_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1e971eab_0_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d51e971eab_0_3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1e971ea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1e971ea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51e971eab_0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d51e971eab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51e971eab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d51e971eab_0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d51e971e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d51e971e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51e971eab_0_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d51e971eab_0_4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51e971eab_0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d51e971eab_0_4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1e971eab_0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d51e971eab_0_5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51e971eab_0_5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d51e971eab_0_5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6c81ad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56c81ad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1e971eab_0_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d51e971eab_0_5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1e971eab_0_6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d51e971eab_0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51e971eab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51e971eab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51e971eab_0_6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d51e971eab_0_6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51e971eab_0_6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51e971eab_0_6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d51e971eab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d51e971eab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51e971eab_0_6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51e971eab_0_6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51e971eab_0_7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51e971eab_0_7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51e971eab_0_7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51e971eab_0_7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51e971eab_0_7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51e971eab_0_7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51e971eab_0_8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51e971eab_0_8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51e971eab_0_8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51e971eab_0_8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51e971eab_0_8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51e971eab_0_8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6c81ad6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6c81ad6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1e971eab_0_8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d51e971eab_0_8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51e971eab_0_8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51e971eab_0_8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51e971eab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51e971eab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56c81ad6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56c81ad6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1e971eab_0_9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d51e971eab_0_9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51e971eab_0_9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d51e971eab_0_9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51e971eab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51e971eab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51e971eab_0_9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51e971eab_0_9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51e971eab_0_9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d51e971eab_0_9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1e971eab_0_9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51e971eab_0_9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56c81ad6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56c81ad6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51e971eab_0_9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d51e971eab_0_9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51e971eab_0_9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d51e971eab_0_9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1e971eab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51e971eab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51e971eab_0_9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d51e971eab_0_9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51e971eab_0_9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d51e971eab_0_9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d51e971eab_0_10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d51e971eab_0_10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51e971eab_0_10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d51e971eab_0_10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51e971eab_0_10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d51e971eab_0_10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1e971ea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1e971ea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51e971eab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51e971eab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1e971eab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1e971eab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51e971eab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gd51e971eab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38863" y="2167125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Font typeface="Montserrat ExtraBold"/>
              <a:buNone/>
              <a:defRPr sz="31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">
  <p:cSld name="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 Column">
  <p:cSld name="1_Custom Layou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4628850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+ Right Side Image">
  <p:cSld name="1_Custom Layout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524869" y="1014975"/>
            <a:ext cx="3961200" cy="3318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" name="Google Shape;27;p6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buNone/>
              <a:defRPr sz="500"/>
            </a:lvl1pPr>
            <a:lvl2pPr lvl="1" rtl="0">
              <a:buNone/>
              <a:defRPr sz="500"/>
            </a:lvl2pPr>
            <a:lvl3pPr lvl="2" rtl="0">
              <a:buNone/>
              <a:defRPr sz="500"/>
            </a:lvl3pPr>
            <a:lvl4pPr lvl="3" rtl="0">
              <a:buNone/>
              <a:defRPr sz="500"/>
            </a:lvl4pPr>
            <a:lvl5pPr lvl="4" rtl="0">
              <a:buNone/>
              <a:defRPr sz="500"/>
            </a:lvl5pPr>
            <a:lvl6pPr lvl="5" rtl="0">
              <a:buNone/>
              <a:defRPr sz="500"/>
            </a:lvl6pPr>
            <a:lvl7pPr lvl="6" rtl="0">
              <a:buNone/>
              <a:defRPr sz="500"/>
            </a:lvl7pPr>
            <a:lvl8pPr lvl="7" rtl="0">
              <a:buNone/>
              <a:defRPr sz="500"/>
            </a:lvl8pPr>
            <a:lvl9pPr lvl="8" rtl="0">
              <a:buNone/>
              <a:defRPr sz="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-11825" y="4333832"/>
            <a:ext cx="9155824" cy="809059"/>
          </a:xfrm>
          <a:custGeom>
            <a:rect b="b" l="l" r="r" t="t"/>
            <a:pathLst>
              <a:path extrusionOk="0" h="516146" w="12207765">
                <a:moveTo>
                  <a:pt x="0" y="339063"/>
                </a:moveTo>
                <a:cubicBezTo>
                  <a:pt x="573578" y="232383"/>
                  <a:pt x="1157599" y="19530"/>
                  <a:pt x="2573029" y="1347"/>
                </a:cubicBezTo>
                <a:cubicBezTo>
                  <a:pt x="3988459" y="-16836"/>
                  <a:pt x="6519395" y="153759"/>
                  <a:pt x="8492578" y="229965"/>
                </a:cubicBezTo>
                <a:cubicBezTo>
                  <a:pt x="10098367" y="248207"/>
                  <a:pt x="11641576" y="56764"/>
                  <a:pt x="12207765" y="110797"/>
                </a:cubicBezTo>
                <a:lnTo>
                  <a:pt x="12207765" y="516146"/>
                </a:lnTo>
                <a:lnTo>
                  <a:pt x="15765" y="516146"/>
                </a:lnTo>
                <a:lnTo>
                  <a:pt x="0" y="339063"/>
                </a:lnTo>
                <a:close/>
              </a:path>
            </a:pathLst>
          </a:cu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517177"/>
            <a:ext cx="9144000" cy="626891"/>
          </a:xfrm>
          <a:custGeom>
            <a:rect b="b" l="l" r="r" t="t"/>
            <a:pathLst>
              <a:path extrusionOk="0" h="562234" w="12192000">
                <a:moveTo>
                  <a:pt x="3881" y="404662"/>
                </a:moveTo>
                <a:cubicBezTo>
                  <a:pt x="577459" y="297982"/>
                  <a:pt x="1017322" y="99636"/>
                  <a:pt x="2492318" y="81214"/>
                </a:cubicBezTo>
                <a:cubicBezTo>
                  <a:pt x="3967314" y="62792"/>
                  <a:pt x="7239872" y="306669"/>
                  <a:pt x="8853858" y="294130"/>
                </a:cubicBezTo>
                <a:cubicBezTo>
                  <a:pt x="10467844" y="281591"/>
                  <a:pt x="11610046" y="-48054"/>
                  <a:pt x="12176235" y="5979"/>
                </a:cubicBezTo>
                <a:lnTo>
                  <a:pt x="12192000" y="562234"/>
                </a:lnTo>
                <a:lnTo>
                  <a:pt x="0" y="562234"/>
                </a:lnTo>
                <a:cubicBezTo>
                  <a:pt x="1294" y="509710"/>
                  <a:pt x="2587" y="457186"/>
                  <a:pt x="3881" y="404662"/>
                </a:cubicBezTo>
                <a:close/>
              </a:path>
            </a:pathLst>
          </a:cu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743449"/>
            <a:ext cx="9144000" cy="400885"/>
          </a:xfrm>
          <a:custGeom>
            <a:rect b="b" l="l" r="r" t="t"/>
            <a:pathLst>
              <a:path extrusionOk="0" h="793832" w="12192000">
                <a:moveTo>
                  <a:pt x="0" y="438017"/>
                </a:moveTo>
                <a:cubicBezTo>
                  <a:pt x="573578" y="331337"/>
                  <a:pt x="1107753" y="101985"/>
                  <a:pt x="2573564" y="107255"/>
                </a:cubicBezTo>
                <a:cubicBezTo>
                  <a:pt x="4039375" y="112525"/>
                  <a:pt x="7191792" y="486833"/>
                  <a:pt x="8794865" y="469635"/>
                </a:cubicBezTo>
                <a:cubicBezTo>
                  <a:pt x="10397938" y="452437"/>
                  <a:pt x="11625811" y="-49969"/>
                  <a:pt x="12192000" y="4064"/>
                </a:cubicBezTo>
                <a:lnTo>
                  <a:pt x="12192000" y="793832"/>
                </a:lnTo>
                <a:lnTo>
                  <a:pt x="0" y="793832"/>
                </a:lnTo>
                <a:lnTo>
                  <a:pt x="0" y="4380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260025" y="4096519"/>
            <a:ext cx="1161000" cy="778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59749" y="4178815"/>
            <a:ext cx="1042988" cy="7215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323700" y="310894"/>
            <a:ext cx="826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Montserrat ExtraBold"/>
              <a:buNone/>
              <a:defRPr sz="27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24869" y="1014975"/>
            <a:ext cx="8229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Time_serie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Time Series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8"/>
          <p:cNvSpPr txBox="1"/>
          <p:nvPr/>
        </p:nvSpPr>
        <p:spPr>
          <a:xfrm>
            <a:off x="359425" y="1077350"/>
            <a:ext cx="8352000" cy="2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Time series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analysis comprises methods for analyzing time series data in order to extract meaningful statistics and other characteristics of the data.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forecasting is the use of a model to predict future values based on previously observed values.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are widely used for non-stationary data, like economic, weather, stock price, and retail sales etc.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" name="Google Shape;39;p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520547" y="353597"/>
            <a:ext cx="513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Imputation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359428" y="1138791"/>
            <a:ext cx="49452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fill the missing values by the mean of the dataset.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distort the seasonality of the dataset and won’t take into consideration the nature of the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466" y="1138803"/>
            <a:ext cx="2178731" cy="2493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520547" y="363797"/>
            <a:ext cx="8142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Observation Carried Forward(LOCF)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5279841" y="1202034"/>
            <a:ext cx="32844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impute the missing values with previous value in the data.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" name="Google Shape;114;p1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28" y="1202030"/>
            <a:ext cx="4536198" cy="273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/>
        </p:nvSpPr>
        <p:spPr>
          <a:xfrm>
            <a:off x="441684" y="415191"/>
            <a:ext cx="415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Linear Interpolation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59428" y="1188891"/>
            <a:ext cx="44292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draw a straight line joining the previous and next points of the missing values.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789" y="1188909"/>
            <a:ext cx="2944521" cy="2472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2638498" y="1834350"/>
            <a:ext cx="3867000" cy="1474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Handling</a:t>
            </a:r>
            <a:endParaRPr b="1" sz="5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sz="5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612797" y="415191"/>
            <a:ext cx="4100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Outliers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359428" y="1110038"/>
            <a:ext cx="53541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Outliers are extreme values that fall a long way outside of the other observations.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Outliers are those values which are significantly very much different than other values present in the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17197"/>
          <a:stretch/>
        </p:blipFill>
        <p:spPr>
          <a:xfrm>
            <a:off x="5825075" y="1239398"/>
            <a:ext cx="3125675" cy="20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495750" y="415200"/>
            <a:ext cx="4560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Reasons for Outliers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59428" y="1110038"/>
            <a:ext cx="53541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image shown, the red colored observations are the outliers of the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Reasons for Outliers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Entry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Measurement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Natural Errors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125" y="1110050"/>
            <a:ext cx="3523700" cy="23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495750" y="415200"/>
            <a:ext cx="4560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Detecting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Outliers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59425" y="1110050"/>
            <a:ext cx="49452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Boxplot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standardized way of displaying the distribution of data.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 data which are less than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Q1-1.5*IQR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greater than 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Q3+1.5*IQR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considered to be outliers.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IQR</a:t>
            </a: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interquartile range ( Q3-Q1 )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6007" l="2032" r="1190" t="8653"/>
          <a:stretch/>
        </p:blipFill>
        <p:spPr>
          <a:xfrm>
            <a:off x="5143500" y="1666875"/>
            <a:ext cx="4000499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ctrTitle"/>
          </p:nvPr>
        </p:nvSpPr>
        <p:spPr>
          <a:xfrm>
            <a:off x="1673269" y="1462491"/>
            <a:ext cx="57975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Decomposition</a:t>
            </a:r>
            <a:endParaRPr b="1" sz="3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Components of Time Series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59425" y="1302225"/>
            <a:ext cx="33960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Three main components of Time Series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Trend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Seasonality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4109" y="1302234"/>
            <a:ext cx="5141672" cy="2539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omposition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92675" y="1209550"/>
            <a:ext cx="5769000" cy="28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32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decomposition involves thinking of a series as a combination of level, trend, seasonality, and noise components.</a:t>
            </a:r>
            <a:endParaRPr sz="18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It provides a useful abstract model for thinking about time series and for better understanding problems during time series analysis and forecasting.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2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564" y="1267450"/>
            <a:ext cx="3326411" cy="2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ctrTitle"/>
          </p:nvPr>
        </p:nvSpPr>
        <p:spPr>
          <a:xfrm>
            <a:off x="2809225" y="1357500"/>
            <a:ext cx="4267800" cy="2150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Understanding Problem Statement</a:t>
            </a:r>
            <a:endParaRPr sz="3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/>
        </p:nvSpPr>
        <p:spPr>
          <a:xfrm>
            <a:off x="508153" y="383353"/>
            <a:ext cx="78606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Series Dec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omposition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59425" y="1302225"/>
            <a:ext cx="45237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There are two ways of decomposing time series data:-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</a:t>
            </a:r>
            <a:endParaRPr sz="190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0" name="Google Shape;180;p2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4828" l="7448" r="3241" t="6738"/>
          <a:stretch/>
        </p:blipFill>
        <p:spPr>
          <a:xfrm>
            <a:off x="4883125" y="1302213"/>
            <a:ext cx="4322750" cy="18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3854522" y="1326159"/>
            <a:ext cx="51435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 is when we add the individual components to get the time series data.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530259" y="415191"/>
            <a:ext cx="7962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Additive Seasonal Decomposition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2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48146" t="0"/>
          <a:stretch/>
        </p:blipFill>
        <p:spPr>
          <a:xfrm>
            <a:off x="359428" y="1112888"/>
            <a:ext cx="3495094" cy="302072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854522" y="2627522"/>
            <a:ext cx="5019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y(t) = Level + Trend + Seasonality + Noise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3854522" y="1269853"/>
            <a:ext cx="50319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 is when we multiply the individual components to get the time series data.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08153" y="363028"/>
            <a:ext cx="8294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Seasonal Decomposition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Google Shape;197;p2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48328" r="0" t="0"/>
          <a:stretch/>
        </p:blipFill>
        <p:spPr>
          <a:xfrm>
            <a:off x="359428" y="1195491"/>
            <a:ext cx="3420732" cy="2898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3854522" y="2540766"/>
            <a:ext cx="5031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y(t) = Level * Trend * Seasonality * Noise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/>
        </p:nvSpPr>
        <p:spPr>
          <a:xfrm>
            <a:off x="508153" y="363028"/>
            <a:ext cx="82947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Additive vs 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Multiplicative Decompos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ition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3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0"/>
          <p:cNvSpPr txBox="1"/>
          <p:nvPr/>
        </p:nvSpPr>
        <p:spPr>
          <a:xfrm>
            <a:off x="359428" y="1140244"/>
            <a:ext cx="82947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We use additive model, the magnitude of seasonality does not </a:t>
            </a:r>
            <a:r>
              <a:rPr lang="en" sz="19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vary with the level of the time series.</a:t>
            </a:r>
            <a:endParaRPr sz="19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On the other hand, we use multiplicative models when the variation in the seasonal pattern appears to be directly proportional to the level of the time series data. </a:t>
            </a:r>
            <a:endParaRPr sz="1900"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ctrTitle"/>
          </p:nvPr>
        </p:nvSpPr>
        <p:spPr>
          <a:xfrm>
            <a:off x="1673276" y="1462500"/>
            <a:ext cx="63663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Holt’s Winter Exponential Smoothing</a:t>
            </a:r>
            <a:endParaRPr b="1" sz="3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/>
        </p:nvSpPr>
        <p:spPr>
          <a:xfrm>
            <a:off x="495759" y="343922"/>
            <a:ext cx="75975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Holt’s Winter Exponential Smoothing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Holt’s Winter Exponential Smoothing technique is a method which includes all the three components of the time series:- level, trend and seasonality.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Holt winters is also called Triple Exponential Smoothing.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model predicts future value by computing the combined effects of three influences.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8" name="Google Shape;218;p32"/>
          <p:cNvCxnSpPr/>
          <p:nvPr/>
        </p:nvCxnSpPr>
        <p:spPr>
          <a:xfrm>
            <a:off x="359428" y="343916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/>
        </p:nvSpPr>
        <p:spPr>
          <a:xfrm>
            <a:off x="495759" y="343922"/>
            <a:ext cx="75975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Holt’s Winter Exponential Equation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Holt’s Winter Exponential Smoothing technique equation is:-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y(t+1) = l(t) + b(t) + s(t+1-m)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 is the number of times a season repeats in a time period.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5" name="Google Shape;225;p33"/>
          <p:cNvCxnSpPr/>
          <p:nvPr/>
        </p:nvCxnSpPr>
        <p:spPr>
          <a:xfrm>
            <a:off x="359428" y="343916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ctrTitle"/>
          </p:nvPr>
        </p:nvSpPr>
        <p:spPr>
          <a:xfrm>
            <a:off x="2292976" y="1512075"/>
            <a:ext cx="52920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Assumptions of the SARIMA Model</a:t>
            </a:r>
            <a:endParaRPr b="1" sz="3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495749" y="343925"/>
            <a:ext cx="8316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Assumptions of building SARIMA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359425" y="1127875"/>
            <a:ext cx="83163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two assumptions of applying the SARIMA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Stationarity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7" name="Google Shape;237;p3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/>
        </p:nvSpPr>
        <p:spPr>
          <a:xfrm>
            <a:off x="545334" y="415191"/>
            <a:ext cx="2640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Stationarity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359425" y="1165025"/>
            <a:ext cx="54162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Stationarity means that the statistical properties of a process generating a time series do not change over time.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statistical properties are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Mean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Variance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Covariance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4" name="Google Shape;244;p3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4801" l="1758" r="0" t="4937"/>
          <a:stretch/>
        </p:blipFill>
        <p:spPr>
          <a:xfrm>
            <a:off x="5122975" y="2014025"/>
            <a:ext cx="4021026" cy="19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What is Time Series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359425" y="1202225"/>
            <a:ext cx="52056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Time Series is a sequence taken at successive equally placed numerical points in time.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a sequence of discrete time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10"/>
          <p:cNvPicPr preferRelativeResize="0"/>
          <p:nvPr/>
        </p:nvPicPr>
        <p:blipFill rotWithShape="1">
          <a:blip r:embed="rId3">
            <a:alphaModFix/>
          </a:blip>
          <a:srcRect b="4242" l="5562" r="0" t="0"/>
          <a:stretch/>
        </p:blipFill>
        <p:spPr>
          <a:xfrm>
            <a:off x="5825150" y="1019850"/>
            <a:ext cx="3092076" cy="23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/>
        </p:nvSpPr>
        <p:spPr>
          <a:xfrm>
            <a:off x="532941" y="393478"/>
            <a:ext cx="73992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How to Check Stationarity?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359428" y="1202203"/>
            <a:ext cx="82545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There are two popular statistical tests using which we can test the stationarity of a time series. </a:t>
            </a:r>
            <a:endParaRPr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○"/>
            </a:pPr>
            <a:r>
              <a:rPr b="1" lang="en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Augmented Dickey-Fuller(ADF) test.</a:t>
            </a:r>
            <a:endParaRPr b="1"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1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00"/>
              <a:buFont typeface="Montserrat"/>
              <a:buChar char="○"/>
            </a:pPr>
            <a:r>
              <a:rPr b="1" lang="en" sz="1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Kwiatkowski-Phillips-Schmidt-Shin (KPSS) test.</a:t>
            </a:r>
            <a:endParaRPr b="1" sz="19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8588" y="389934"/>
            <a:ext cx="8131500" cy="50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 Fuller Test vs KPSS Test</a:t>
            </a:r>
            <a:endParaRPr sz="3000"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524869" y="1264181"/>
            <a:ext cx="3961200" cy="2169000"/>
          </a:xfrm>
          <a:prstGeom prst="rect">
            <a:avLst/>
          </a:prstGeom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 Fuller Test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Null Hypothesis: </a:t>
            </a:r>
            <a:r>
              <a:rPr lang="en" sz="1500">
                <a:solidFill>
                  <a:schemeClr val="dk1"/>
                </a:solidFill>
              </a:rPr>
              <a:t> The time series is not stationary.</a:t>
            </a:r>
            <a:endParaRPr sz="1500">
              <a:solidFill>
                <a:schemeClr val="dk1"/>
              </a:solidFill>
            </a:endParaRPr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Alternate Hypothesis: </a:t>
            </a:r>
            <a:r>
              <a:rPr lang="en" sz="1500">
                <a:solidFill>
                  <a:schemeClr val="dk1"/>
                </a:solidFill>
              </a:rPr>
              <a:t>The time series is stationary.</a:t>
            </a:r>
            <a:endParaRPr b="1" sz="1500"/>
          </a:p>
        </p:txBody>
      </p:sp>
      <p:sp>
        <p:nvSpPr>
          <p:cNvPr id="259" name="Google Shape;259;p38"/>
          <p:cNvSpPr txBox="1"/>
          <p:nvPr>
            <p:ph idx="2" type="body"/>
          </p:nvPr>
        </p:nvSpPr>
        <p:spPr>
          <a:xfrm>
            <a:off x="4628850" y="1264163"/>
            <a:ext cx="3961200" cy="2169000"/>
          </a:xfrm>
          <a:prstGeom prst="rect">
            <a:avLst/>
          </a:prstGeom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KPSS Test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Null Hypothesis: </a:t>
            </a:r>
            <a:r>
              <a:rPr lang="en" sz="1500">
                <a:solidFill>
                  <a:schemeClr val="dk1"/>
                </a:solidFill>
              </a:rPr>
              <a:t>The time series is stationary.</a:t>
            </a:r>
            <a:endParaRPr sz="1500">
              <a:solidFill>
                <a:schemeClr val="dk1"/>
              </a:solidFill>
            </a:endParaRPr>
          </a:p>
          <a:p>
            <a:pPr indent="0" lvl="0" marL="177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1841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Alternate Hypothesis: </a:t>
            </a:r>
            <a:r>
              <a:rPr lang="en" sz="1500">
                <a:solidFill>
                  <a:schemeClr val="dk1"/>
                </a:solidFill>
              </a:rPr>
              <a:t>The time series is not stationary.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60" name="Google Shape;260;p3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483366" y="347034"/>
            <a:ext cx="85023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Converting Non-stationary into Stationary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359428" y="1183631"/>
            <a:ext cx="72876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two tools for converting a non-stationary series into a stationary series: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Box Cox Transformation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Differencing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67" name="Google Shape;267;p3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Autocorrelation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359428" y="1140244"/>
            <a:ext cx="79818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Autocorrelation is the representation of the degree of similarity between a given time series and the lagged version of itself over successive time intervals.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helps us to know a variable is influenced by its own lagged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" name="Google Shape;274;p4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Types of Autocorrelation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59428" y="1288959"/>
            <a:ext cx="81306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There are t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wo types of  Autocorrelation measures: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Autocorrelation function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Partial Correlation function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Autocorrelation function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359425" y="1288950"/>
            <a:ext cx="4598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ACF is an (complete) autocorrelation function which gives us values of auto-correlation of any series with its lagged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8" name="Google Shape;288;p4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" name="Google Shape;2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25" y="1077272"/>
            <a:ext cx="3881674" cy="269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/>
        </p:nvSpPr>
        <p:spPr>
          <a:xfrm>
            <a:off x="495750" y="357872"/>
            <a:ext cx="7548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Partial Autoc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orrelation function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3"/>
          <p:cNvSpPr txBox="1"/>
          <p:nvPr/>
        </p:nvSpPr>
        <p:spPr>
          <a:xfrm>
            <a:off x="359425" y="1288950"/>
            <a:ext cx="4598100" cy="26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Partial autocorrelation function(PACF) gives the partial correlation of a stationary time series with its own lagged values, regressed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values of time series at all shorter lags.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6" name="Google Shape;296;p4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75" y="1288947"/>
            <a:ext cx="3881673" cy="197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ctrTitle"/>
          </p:nvPr>
        </p:nvSpPr>
        <p:spPr>
          <a:xfrm>
            <a:off x="1852751" y="1419400"/>
            <a:ext cx="52920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SARIMA Model</a:t>
            </a:r>
            <a:endParaRPr b="1" sz="4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Key Elements of SARIMA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Time series is differenced to make it stationary.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SARIMA equation is a linear combination of past observations and past errors.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Seasonal differencing is performed on the time series.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SARIMA models future seasonality as a linear combination of past seasonality observations and past seasonality errors.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" name="Google Shape;309;p4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/>
        </p:nvSpPr>
        <p:spPr>
          <a:xfrm>
            <a:off x="570141" y="374916"/>
            <a:ext cx="7981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Parameters of SARIMA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359425" y="1125425"/>
            <a:ext cx="87846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SARIMA model has the following parameters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p, q, d, m, P, Q, D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highest lag in the time series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q-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past errors included.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d-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degree of differencing to make time series stationary.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the number of time steps for a single seasonal period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seasonal autoregressive order. 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0&lt;=P&lt;=4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seasonal moving average order. 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0&lt;=Q&lt;=4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 -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seasonal difference order. 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D=0, 1, 2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6" name="Google Shape;316;p4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Time Series Forecasting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1"/>
          <p:cNvSpPr txBox="1"/>
          <p:nvPr/>
        </p:nvSpPr>
        <p:spPr>
          <a:xfrm>
            <a:off x="359425" y="1202225"/>
            <a:ext cx="52056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Time Series forecasting involves taking models fit on historical data and using them to predict future observations.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Making predictions about the future is called </a:t>
            </a: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extrapolation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in the classical statistical handling of time series data.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9" name="Google Shape;59;p1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125" y="1202225"/>
            <a:ext cx="3563050" cy="24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ctrTitle"/>
          </p:nvPr>
        </p:nvSpPr>
        <p:spPr>
          <a:xfrm>
            <a:off x="1852751" y="1419400"/>
            <a:ext cx="52920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b="1" sz="4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48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handling missing values in the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handling outliers present in the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two different decompositions of time series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Holt winter exponential smoothing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stationary data and check stationarity of the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" name="Google Shape;328;p4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Major Takeaways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359428" y="1140309"/>
            <a:ext cx="83661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the ways of converting non-stationary data to stationary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autocorrelation function and partial autocorrelation function.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about implementation of the SARIMA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You learnt evaluating time series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5" name="Google Shape;335;p4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ctrTitle"/>
          </p:nvPr>
        </p:nvSpPr>
        <p:spPr>
          <a:xfrm>
            <a:off x="2292976" y="1512075"/>
            <a:ext cx="52920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Prophet Model</a:t>
            </a:r>
            <a:endParaRPr b="1" sz="3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/>
        </p:nvSpPr>
        <p:spPr>
          <a:xfrm>
            <a:off x="535375" y="331550"/>
            <a:ext cx="7622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Introduction to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1"/>
          <p:cNvSpPr txBox="1"/>
          <p:nvPr/>
        </p:nvSpPr>
        <p:spPr>
          <a:xfrm>
            <a:off x="359425" y="1140300"/>
            <a:ext cx="81783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an open source software released by Facebook’s Core Data Science Team. 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available for download on CRAN and PyPI.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 forecasting procedure implemented in R and Python.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is fast and provides completely automated forecasts that can be tuned by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hand by data scientists and analysts.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51"/>
          <p:cNvCxnSpPr/>
          <p:nvPr/>
        </p:nvCxnSpPr>
        <p:spPr>
          <a:xfrm>
            <a:off x="359428" y="33154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/>
        </p:nvSpPr>
        <p:spPr>
          <a:xfrm>
            <a:off x="570125" y="415199"/>
            <a:ext cx="76224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359425" y="1140300"/>
            <a:ext cx="84447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a procedure used for forecasting time series data based on an additive model where non-linear trends are fit with yearly, weekly and daily seasonality plus holiday effects.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It provides us with the ability to make time series predictions with good accuracy using simple intuitive parameters.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4" name="Google Shape;354;p52"/>
          <p:cNvCxnSpPr/>
          <p:nvPr/>
        </p:nvCxnSpPr>
        <p:spPr>
          <a:xfrm>
            <a:off x="428928" y="45704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38667" l="20838" r="18935" t="41408"/>
          <a:stretch/>
        </p:blipFill>
        <p:spPr>
          <a:xfrm>
            <a:off x="4009600" y="3342475"/>
            <a:ext cx="4543299" cy="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/>
        </p:nvSpPr>
        <p:spPr>
          <a:xfrm>
            <a:off x="489025" y="415200"/>
            <a:ext cx="7622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Advantages of 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53"/>
          <p:cNvSpPr txBox="1"/>
          <p:nvPr/>
        </p:nvSpPr>
        <p:spPr>
          <a:xfrm>
            <a:off x="359425" y="1355375"/>
            <a:ext cx="84402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Prophet is used in many applications across Facebook for producing reliable forecasts for planning and goal setting.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Prophet is robust to outliers, missing data and dramatic changes in our time series.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provides many possibilities for users to tweak and adjust forecasts.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" name="Google Shape;362;p53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ctrTitle"/>
          </p:nvPr>
        </p:nvSpPr>
        <p:spPr>
          <a:xfrm>
            <a:off x="1923025" y="1512075"/>
            <a:ext cx="5942700" cy="15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Working of Prophet Model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/>
        </p:nvSpPr>
        <p:spPr>
          <a:xfrm>
            <a:off x="570125" y="415200"/>
            <a:ext cx="7622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Working 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of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359425" y="1140300"/>
            <a:ext cx="86763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Prophet model equation is:-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y(t) = g(t) + s(t) + h(t) + є(t)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g(t) is the piecewise linear growth curve for modelling non-periodic changes in time series.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s(t) means periodic changes.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h(t) means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effects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of holidays.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є(t) is the error term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4" name="Google Shape;374;p55"/>
          <p:cNvCxnSpPr/>
          <p:nvPr/>
        </p:nvCxnSpPr>
        <p:spPr>
          <a:xfrm>
            <a:off x="417353" y="43904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Components 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of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359425" y="1140300"/>
            <a:ext cx="53913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Trend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Trend is modelled by fitting a piecewise linear curve over the trend or non-periodic part of the time series.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linear fitting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exercise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ensures that it is least affected by spikes/missing data.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56"/>
          <p:cNvCxnSpPr/>
          <p:nvPr/>
        </p:nvCxnSpPr>
        <p:spPr>
          <a:xfrm>
            <a:off x="463678" y="41524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56"/>
          <p:cNvPicPr preferRelativeResize="0"/>
          <p:nvPr/>
        </p:nvPicPr>
        <p:blipFill rotWithShape="1">
          <a:blip r:embed="rId3">
            <a:alphaModFix/>
          </a:blip>
          <a:srcRect b="0" l="0" r="48450" t="0"/>
          <a:stretch/>
        </p:blipFill>
        <p:spPr>
          <a:xfrm>
            <a:off x="5750725" y="1569937"/>
            <a:ext cx="3312824" cy="20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Understanding Problem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359425" y="1202225"/>
            <a:ext cx="79815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Predict the future customers in a shop.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Data contains the number of customers visiting the shop monthly from the year 1949 to 1960.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We will make use of time series models to forecast the future customers visiting the shop.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2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7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b="1" lang="en" sz="1900">
                <a:latin typeface="Montserrat"/>
                <a:ea typeface="Montserrat"/>
                <a:cs typeface="Montserrat"/>
                <a:sym typeface="Montserrat"/>
              </a:rPr>
              <a:t>Seasonality</a:t>
            </a:r>
            <a:endParaRPr b="1"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Seasonality s(t) provides an adaptability to the model by allowing periodic changes based on sub-daily, daily, weekly and yearly seasonality.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fit and forecast the effects of seasonality, prophet relies on fourier series to provide a flexible model.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57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58"/>
          <p:cNvSpPr txBox="1"/>
          <p:nvPr/>
        </p:nvSpPr>
        <p:spPr>
          <a:xfrm>
            <a:off x="333300" y="2004100"/>
            <a:ext cx="84774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is the period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3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fourier order N that defines whether high frequency changes are allowed to be modelled is an important parameter to set here.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6" name="Google Shape;396;p58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7" name="Google Shape;3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25" y="1209825"/>
            <a:ext cx="3558050" cy="6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Fourier Series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59"/>
          <p:cNvSpPr txBox="1"/>
          <p:nvPr/>
        </p:nvSpPr>
        <p:spPr>
          <a:xfrm>
            <a:off x="359425" y="1140300"/>
            <a:ext cx="85722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fourier series is a periodic function composed of harmonically related sines and cosines combined by a weighted summation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4" name="Google Shape;404;p59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5" name="Google Shape;40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849" y="1962213"/>
            <a:ext cx="4321350" cy="8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9"/>
          <p:cNvSpPr txBox="1"/>
          <p:nvPr/>
        </p:nvSpPr>
        <p:spPr>
          <a:xfrm>
            <a:off x="414600" y="2854525"/>
            <a:ext cx="8314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fourier series has many applications such as:-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Electrical engineering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Vibration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Applications of 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Fourier Series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60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Optics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Signal processing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processing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Econometrics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Fourier series of functions in the differential equation often gives some prediction about the behavior of the solution of the differential equation.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3" name="Google Shape;413;p60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/>
        </p:nvSpPr>
        <p:spPr>
          <a:xfrm>
            <a:off x="570122" y="331547"/>
            <a:ext cx="7622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Components of Prophet Model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61"/>
          <p:cNvSpPr txBox="1"/>
          <p:nvPr/>
        </p:nvSpPr>
        <p:spPr>
          <a:xfrm>
            <a:off x="359425" y="1140300"/>
            <a:ext cx="84774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32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Holidays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Impact of a particular holiday on the time series is often similar year after year, making it an important incorporation into the forecast.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Holidays and events incur predictable shocks to a time series.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3200" lvl="2" marL="520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instance, Diwali in India occurs on a different day each year and a large portion of the population buy a lot of new items during this period.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0" name="Google Shape;420;p61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851494" y="1567644"/>
            <a:ext cx="5797500" cy="167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Treating Missing Values</a:t>
            </a:r>
            <a:endParaRPr sz="4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Missing Values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59425" y="1202225"/>
            <a:ext cx="53295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Missing data or missing values are defined as the data value that is not stored for a variable in the observation of interest.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values which are missing from the data are called missing values.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9828" l="0" r="14471" t="0"/>
          <a:stretch/>
        </p:blipFill>
        <p:spPr>
          <a:xfrm>
            <a:off x="5613200" y="1202225"/>
            <a:ext cx="3451187" cy="20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458575" y="375000"/>
            <a:ext cx="78825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Missing Values Example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59425" y="1195950"/>
            <a:ext cx="5065200" cy="27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159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There are some NaN values in the table.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21590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NaN value corresponds to the value which is missing from the data.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5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500" y="1095950"/>
            <a:ext cx="3653850" cy="29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508153" y="415191"/>
            <a:ext cx="4932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Treating Missing Values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359428" y="415191"/>
            <a:ext cx="0" cy="4524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404597" y="1251478"/>
            <a:ext cx="3213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 Imputation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73219" y="1871334"/>
            <a:ext cx="44970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Last Observation Carried Forward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59428" y="2491191"/>
            <a:ext cx="3477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Linear Interpolation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59428" y="3078675"/>
            <a:ext cx="3896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968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Seasonal Interpolation</a:t>
            </a:r>
            <a:endParaRPr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9277" l="0" r="22744" t="50853"/>
          <a:stretch/>
        </p:blipFill>
        <p:spPr>
          <a:xfrm>
            <a:off x="4684388" y="1074666"/>
            <a:ext cx="4087536" cy="181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